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305" r:id="rId3"/>
    <p:sldId id="298" r:id="rId4"/>
    <p:sldId id="299" r:id="rId5"/>
    <p:sldId id="257" r:id="rId6"/>
    <p:sldId id="259" r:id="rId7"/>
    <p:sldId id="309" r:id="rId8"/>
    <p:sldId id="260" r:id="rId9"/>
    <p:sldId id="263" r:id="rId10"/>
    <p:sldId id="261" r:id="rId11"/>
    <p:sldId id="265" r:id="rId12"/>
    <p:sldId id="306" r:id="rId13"/>
    <p:sldId id="267" r:id="rId14"/>
    <p:sldId id="307" r:id="rId15"/>
    <p:sldId id="269" r:id="rId16"/>
    <p:sldId id="284" r:id="rId17"/>
    <p:sldId id="270" r:id="rId18"/>
    <p:sldId id="310" r:id="rId19"/>
    <p:sldId id="313" r:id="rId20"/>
    <p:sldId id="311" r:id="rId21"/>
    <p:sldId id="312" r:id="rId22"/>
    <p:sldId id="276" r:id="rId23"/>
    <p:sldId id="336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272" r:id="rId32"/>
    <p:sldId id="345" r:id="rId33"/>
    <p:sldId id="315" r:id="rId34"/>
    <p:sldId id="314" r:id="rId35"/>
    <p:sldId id="316" r:id="rId36"/>
    <p:sldId id="317" r:id="rId37"/>
    <p:sldId id="318" r:id="rId38"/>
    <p:sldId id="320" r:id="rId39"/>
    <p:sldId id="319" r:id="rId40"/>
    <p:sldId id="322" r:id="rId41"/>
    <p:sldId id="323" r:id="rId42"/>
    <p:sldId id="324" r:id="rId43"/>
    <p:sldId id="325" r:id="rId44"/>
    <p:sldId id="326" r:id="rId45"/>
    <p:sldId id="281" r:id="rId46"/>
    <p:sldId id="290" r:id="rId47"/>
    <p:sldId id="327" r:id="rId48"/>
    <p:sldId id="328" r:id="rId49"/>
    <p:sldId id="332" r:id="rId50"/>
    <p:sldId id="334" r:id="rId51"/>
    <p:sldId id="335" r:id="rId52"/>
    <p:sldId id="333" r:id="rId53"/>
    <p:sldId id="321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F533BF-C426-4BB4-97C1-E13A714DAB56}">
          <p14:sldIdLst>
            <p14:sldId id="256"/>
            <p14:sldId id="305"/>
            <p14:sldId id="298"/>
            <p14:sldId id="299"/>
            <p14:sldId id="257"/>
            <p14:sldId id="259"/>
            <p14:sldId id="309"/>
          </p14:sldIdLst>
        </p14:section>
        <p14:section name="Untitled Section" id="{617E2D13-50E4-4704-88CB-138BA9B2519B}">
          <p14:sldIdLst>
            <p14:sldId id="260"/>
            <p14:sldId id="263"/>
            <p14:sldId id="261"/>
            <p14:sldId id="265"/>
            <p14:sldId id="306"/>
            <p14:sldId id="267"/>
            <p14:sldId id="307"/>
            <p14:sldId id="269"/>
            <p14:sldId id="284"/>
            <p14:sldId id="270"/>
            <p14:sldId id="310"/>
            <p14:sldId id="313"/>
            <p14:sldId id="311"/>
            <p14:sldId id="312"/>
            <p14:sldId id="276"/>
            <p14:sldId id="336"/>
            <p14:sldId id="338"/>
            <p14:sldId id="339"/>
            <p14:sldId id="340"/>
            <p14:sldId id="341"/>
            <p14:sldId id="342"/>
            <p14:sldId id="343"/>
            <p14:sldId id="344"/>
            <p14:sldId id="272"/>
            <p14:sldId id="345"/>
            <p14:sldId id="315"/>
            <p14:sldId id="314"/>
            <p14:sldId id="316"/>
            <p14:sldId id="317"/>
            <p14:sldId id="318"/>
            <p14:sldId id="320"/>
            <p14:sldId id="319"/>
            <p14:sldId id="322"/>
            <p14:sldId id="323"/>
            <p14:sldId id="324"/>
            <p14:sldId id="325"/>
            <p14:sldId id="326"/>
            <p14:sldId id="281"/>
            <p14:sldId id="290"/>
            <p14:sldId id="327"/>
            <p14:sldId id="328"/>
            <p14:sldId id="332"/>
            <p14:sldId id="334"/>
            <p14:sldId id="335"/>
            <p14:sldId id="333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53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8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5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3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7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7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9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7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17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4A8F3A-8496-46CB-A42D-9C75051FBF43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77BF59D-793D-4412-9ADA-2E962483AD0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26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917F-89FC-CA2F-5310-355A4465B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182" y="878364"/>
            <a:ext cx="9839498" cy="3122321"/>
          </a:xfrm>
        </p:spPr>
        <p:txBody>
          <a:bodyPr/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Clinical Problem Solving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CARDIOLOGY + INTERNAL MEDICINE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47491-98D0-5017-E68B-990437E55E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Fatemeh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ziaeifar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MD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CARDIOLOGY RESIDENT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February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6CF21-9EC2-6BC5-2FAC-94CC617B0919}"/>
              </a:ext>
            </a:extLst>
          </p:cNvPr>
          <p:cNvSpPr txBox="1"/>
          <p:nvPr/>
        </p:nvSpPr>
        <p:spPr>
          <a:xfrm>
            <a:off x="4821382" y="509030"/>
            <a:ext cx="249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 THE NAME OF GOD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A017B-566C-C8CD-0DAD-BF5D12B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1" y="88653"/>
            <a:ext cx="1055490" cy="1579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676A2-510D-9D6A-FB09-6953E235B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40" y="399057"/>
            <a:ext cx="1103435" cy="90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F11DE-B1CC-F6D5-AADA-D91F0E17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Physical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8017A-46C9-CEA3-1D3B-9CA73CB62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20565"/>
            <a:ext cx="10464281" cy="40233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/>
              <a:t>skin</a:t>
            </a:r>
            <a:r>
              <a:rPr lang="en-US" sz="2800" b="1" dirty="0"/>
              <a:t>: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thickened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and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tight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skin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over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the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chin</a:t>
            </a:r>
            <a:endParaRPr lang="en-US" sz="2800" b="1" dirty="0"/>
          </a:p>
          <a:p>
            <a:pPr>
              <a:lnSpc>
                <a:spcPct val="150000"/>
              </a:lnSpc>
            </a:pPr>
            <a:r>
              <a:rPr lang="en-US" sz="2800" u="sng" dirty="0"/>
              <a:t>Head and Neck</a:t>
            </a:r>
            <a:r>
              <a:rPr lang="en-US" sz="2800" b="1" dirty="0"/>
              <a:t>: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JVP was elevated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sng" dirty="0">
                <a:solidFill>
                  <a:schemeClr val="bg2">
                    <a:lumMod val="25000"/>
                  </a:schemeClr>
                </a:solidFill>
              </a:rPr>
              <a:t>Cardiovascular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en-US" sz="2800" dirty="0"/>
              <a:t> S1 and S2 was auscultated 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u="sng" dirty="0">
                <a:solidFill>
                  <a:schemeClr val="bg2">
                    <a:lumMod val="25000"/>
                  </a:schemeClr>
                </a:solidFill>
              </a:rPr>
              <a:t>Respiratory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en-US" sz="2800" dirty="0"/>
              <a:t> Chest expansion normal, lungs clear to auscultation bilaterally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7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17CD-5EC1-0F9F-A8A7-E6362E0D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Physical exam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3CBB-59ED-C954-6F10-EC6D75F86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u="sng" dirty="0"/>
              <a:t>Abdomen: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Soft, non-tender, non-distended, No organomegaly or ascites, Bruit were not heard in the abdomen</a:t>
            </a:r>
          </a:p>
          <a:p>
            <a:r>
              <a:rPr lang="en-US" sz="2800" u="sng" dirty="0"/>
              <a:t>Extremities: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Bilateral pitting edema 2+,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involving the lower extremities.</a:t>
            </a:r>
          </a:p>
          <a:p>
            <a:r>
              <a:rPr lang="en-US" sz="2800" u="sng" dirty="0"/>
              <a:t>Neurologic: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Grossly intact. No focal neurologic deficits. Normal proximal and distal force.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9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14284"/>
            <a:ext cx="10058400" cy="402336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A 62 year old woman with history of HTN, hypothyroidism, and minor thalassemia who presented with progressive </a:t>
            </a:r>
            <a:r>
              <a:rPr lang="en-US" sz="3200" b="1" dirty="0"/>
              <a:t>dyspnea</a:t>
            </a:r>
            <a:r>
              <a:rPr lang="en-US" sz="3200" dirty="0"/>
              <a:t> and </a:t>
            </a:r>
            <a:r>
              <a:rPr lang="en-US" sz="3200" b="1" dirty="0"/>
              <a:t>weakness</a:t>
            </a:r>
            <a:r>
              <a:rPr lang="en-US" sz="3200" dirty="0"/>
              <a:t> from 3 months ago.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She had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Bilateral pitting edema 2+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and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 vocal h</a:t>
            </a:r>
            <a:r>
              <a:rPr lang="en-US" sz="3200" b="1" dirty="0"/>
              <a:t>oarseness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and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thickened skin over the chin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4404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4E02-E7B3-C476-BC36-2E11E8C501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Differential Diagnosis ???</a:t>
            </a:r>
          </a:p>
        </p:txBody>
      </p:sp>
    </p:spTree>
    <p:extLst>
      <p:ext uri="{BB962C8B-B14F-4D97-AF65-F5344CB8AC3E}">
        <p14:creationId xmlns:p14="http://schemas.microsoft.com/office/powerpoint/2010/main" val="163904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31D6A5-6782-25AF-FE54-2A184CC0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931825"/>
            <a:ext cx="2084776" cy="8049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STEP 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0283B-B135-7065-4AC8-42BFC92EF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736725"/>
            <a:ext cx="10103867" cy="42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3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218A-6C98-906A-42F8-0CDAF6ED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Laboratory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82EEE6-DC32-92F7-616B-7A1CB12961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528923"/>
              </p:ext>
            </p:extLst>
          </p:nvPr>
        </p:nvGraphicFramePr>
        <p:xfrm>
          <a:off x="1097280" y="1837348"/>
          <a:ext cx="2616591" cy="4196080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1210139">
                  <a:extLst>
                    <a:ext uri="{9D8B030D-6E8A-4147-A177-3AD203B41FA5}">
                      <a16:colId xmlns:a16="http://schemas.microsoft.com/office/drawing/2014/main" val="2915464667"/>
                    </a:ext>
                  </a:extLst>
                </a:gridCol>
                <a:gridCol w="689316">
                  <a:extLst>
                    <a:ext uri="{9D8B030D-6E8A-4147-A177-3AD203B41FA5}">
                      <a16:colId xmlns:a16="http://schemas.microsoft.com/office/drawing/2014/main" val="498291348"/>
                    </a:ext>
                  </a:extLst>
                </a:gridCol>
                <a:gridCol w="717136">
                  <a:extLst>
                    <a:ext uri="{9D8B030D-6E8A-4147-A177-3AD203B41FA5}">
                      <a16:colId xmlns:a16="http://schemas.microsoft.com/office/drawing/2014/main" val="32779222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Test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Result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Unit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5918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pH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7.39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5354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pCO₂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38.8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mmHg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0172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HCO₃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23.7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mEq/L</a:t>
                      </a:r>
                    </a:p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147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Urea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36.7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mg/dL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6989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Creatinine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0.99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mg/dL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616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AST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31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U/L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798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ALT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44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U/L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0633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ALP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U/L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2559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Bilirubin total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1.61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mg/dL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8835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Bilirubin direct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0.62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mg/dL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6073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Albumin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4.3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g/dL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7255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Calcium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mg/dL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5275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Phosphate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mg/dL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248158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8D1812-3C26-4289-3DAC-3E7CB55BE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04357"/>
              </p:ext>
            </p:extLst>
          </p:nvPr>
        </p:nvGraphicFramePr>
        <p:xfrm>
          <a:off x="3960372" y="1831828"/>
          <a:ext cx="3769825" cy="4439921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1493463">
                  <a:extLst>
                    <a:ext uri="{9D8B030D-6E8A-4147-A177-3AD203B41FA5}">
                      <a16:colId xmlns:a16="http://schemas.microsoft.com/office/drawing/2014/main" val="1841725589"/>
                    </a:ext>
                  </a:extLst>
                </a:gridCol>
                <a:gridCol w="871819">
                  <a:extLst>
                    <a:ext uri="{9D8B030D-6E8A-4147-A177-3AD203B41FA5}">
                      <a16:colId xmlns:a16="http://schemas.microsoft.com/office/drawing/2014/main" val="81233307"/>
                    </a:ext>
                  </a:extLst>
                </a:gridCol>
                <a:gridCol w="1404543">
                  <a:extLst>
                    <a:ext uri="{9D8B030D-6E8A-4147-A177-3AD203B41FA5}">
                      <a16:colId xmlns:a16="http://schemas.microsoft.com/office/drawing/2014/main" val="3597335737"/>
                    </a:ext>
                  </a:extLst>
                </a:gridCol>
              </a:tblGrid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Test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Result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Unit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6929005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WBC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6.44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x10³/µL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2172143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Neutrophils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69.2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1519363"/>
                  </a:ext>
                </a:extLst>
              </a:tr>
              <a:tr h="406610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Lymphocytes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20.3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11354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Hemoglobin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g/dL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0449983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RBC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5.06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x10⁶/µL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206062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MCV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58.2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fL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634025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Platelets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172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x10³/µL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1268039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PT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24.2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sec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9404230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INR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1.94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3719223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PTT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58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sec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8244080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CRP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3.1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mg/L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0085310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Sodium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142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 err="1">
                          <a:effectLst/>
                        </a:rPr>
                        <a:t>mEq</a:t>
                      </a:r>
                      <a:r>
                        <a:rPr lang="en-US" sz="1600" dirty="0">
                          <a:effectLst/>
                        </a:rPr>
                        <a:t>/L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033061"/>
                  </a:ext>
                </a:extLst>
              </a:tr>
              <a:tr h="265204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Potassium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4.2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mEq/L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5946512"/>
                  </a:ext>
                </a:extLst>
              </a:tr>
              <a:tr h="585659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Magnesium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2.4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mg/Dl</a:t>
                      </a:r>
                    </a:p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578450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E9A87E-ACED-16D4-489C-2FE4AAA29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531150"/>
              </p:ext>
            </p:extLst>
          </p:nvPr>
        </p:nvGraphicFramePr>
        <p:xfrm>
          <a:off x="7976698" y="1831828"/>
          <a:ext cx="2883560" cy="2519013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1293911">
                  <a:extLst>
                    <a:ext uri="{9D8B030D-6E8A-4147-A177-3AD203B41FA5}">
                      <a16:colId xmlns:a16="http://schemas.microsoft.com/office/drawing/2014/main" val="3269565795"/>
                    </a:ext>
                  </a:extLst>
                </a:gridCol>
                <a:gridCol w="872197">
                  <a:extLst>
                    <a:ext uri="{9D8B030D-6E8A-4147-A177-3AD203B41FA5}">
                      <a16:colId xmlns:a16="http://schemas.microsoft.com/office/drawing/2014/main" val="179437101"/>
                    </a:ext>
                  </a:extLst>
                </a:gridCol>
                <a:gridCol w="717452">
                  <a:extLst>
                    <a:ext uri="{9D8B030D-6E8A-4147-A177-3AD203B41FA5}">
                      <a16:colId xmlns:a16="http://schemas.microsoft.com/office/drawing/2014/main" val="3790278033"/>
                    </a:ext>
                  </a:extLst>
                </a:gridCol>
              </a:tblGrid>
              <a:tr h="359859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Test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Result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Unit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extLst>
                  <a:ext uri="{0D108BD9-81ED-4DB2-BD59-A6C34878D82A}">
                    <a16:rowId xmlns:a16="http://schemas.microsoft.com/office/drawing/2014/main" val="2864113995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TSH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%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extLst>
                  <a:ext uri="{0D108BD9-81ED-4DB2-BD59-A6C34878D82A}">
                    <a16:rowId xmlns:a16="http://schemas.microsoft.com/office/drawing/2014/main" val="1300018858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Vit D3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47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ng/mL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extLst>
                  <a:ext uri="{0D108BD9-81ED-4DB2-BD59-A6C34878D82A}">
                    <a16:rowId xmlns:a16="http://schemas.microsoft.com/office/drawing/2014/main" val="3175754522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 err="1">
                          <a:effectLst/>
                        </a:rPr>
                        <a:t>Trp</a:t>
                      </a:r>
                      <a:r>
                        <a:rPr lang="en-US" sz="1600" dirty="0">
                          <a:effectLst/>
                        </a:rPr>
                        <a:t> I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0.03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U/L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752180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U/A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Pro: 2+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4567436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TIBC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262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µg/dL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extLst>
                  <a:ext uri="{0D108BD9-81ED-4DB2-BD59-A6C34878D82A}">
                    <a16:rowId xmlns:a16="http://schemas.microsoft.com/office/drawing/2014/main" val="205640719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Serum Iron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53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µg/dL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51" marR="35351" marT="0" marB="0"/>
                </a:tc>
                <a:extLst>
                  <a:ext uri="{0D108BD9-81ED-4DB2-BD59-A6C34878D82A}">
                    <a16:rowId xmlns:a16="http://schemas.microsoft.com/office/drawing/2014/main" val="2593369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5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6A21-6C8C-0E65-66FE-66CADC1E7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E4C2B0-6061-08E1-5030-F9E2A0A3A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" y="1737360"/>
            <a:ext cx="11047337" cy="4206807"/>
          </a:xfrm>
        </p:spPr>
      </p:pic>
    </p:spTree>
    <p:extLst>
      <p:ext uri="{BB962C8B-B14F-4D97-AF65-F5344CB8AC3E}">
        <p14:creationId xmlns:p14="http://schemas.microsoft.com/office/powerpoint/2010/main" val="16934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8821-3293-7836-786A-9422611CD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Sonography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4CB9CE-21FF-6CBC-9650-2918F02C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/>
          <a:stretch/>
        </p:blipFill>
        <p:spPr>
          <a:xfrm>
            <a:off x="4049486" y="111967"/>
            <a:ext cx="8052318" cy="6176866"/>
          </a:xfrm>
        </p:spPr>
      </p:pic>
    </p:spTree>
    <p:extLst>
      <p:ext uri="{BB962C8B-B14F-4D97-AF65-F5344CB8AC3E}">
        <p14:creationId xmlns:p14="http://schemas.microsoft.com/office/powerpoint/2010/main" val="3431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9144-1D17-654F-B8A1-E97A54F0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Chest CT scan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29BA1D-0D83-10AA-C8DD-5A0879835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3"/>
          <a:stretch/>
        </p:blipFill>
        <p:spPr>
          <a:xfrm>
            <a:off x="5824822" y="2707918"/>
            <a:ext cx="5971590" cy="4035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58C21-391B-443F-C972-E3C5D94E0B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8" b="14215"/>
          <a:stretch/>
        </p:blipFill>
        <p:spPr>
          <a:xfrm>
            <a:off x="5824822" y="-149272"/>
            <a:ext cx="6081406" cy="3303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06B8C-64DD-C69C-008B-756F9EB70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b="9128"/>
          <a:stretch/>
        </p:blipFill>
        <p:spPr>
          <a:xfrm>
            <a:off x="0" y="3153746"/>
            <a:ext cx="5824822" cy="358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9144-1D17-654F-B8A1-E97A54F0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Chest CT scan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96E78E-2D20-171D-FE0C-F3923FC83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/>
          <a:stretch/>
        </p:blipFill>
        <p:spPr>
          <a:xfrm>
            <a:off x="732367" y="2199412"/>
            <a:ext cx="5363633" cy="374422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69771-CCDD-1B63-8585-73F44D7FF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168" r="5136" b="10312"/>
          <a:stretch/>
        </p:blipFill>
        <p:spPr>
          <a:xfrm>
            <a:off x="6315946" y="2199412"/>
            <a:ext cx="5328659" cy="37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1BD733-B03B-A1E1-12CD-9FCAC06C2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92" y="1146113"/>
            <a:ext cx="6155223" cy="4565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64C6D7-CFE4-4974-ACBD-E0C40E451142}"/>
              </a:ext>
            </a:extLst>
          </p:cNvPr>
          <p:cNvSpPr/>
          <p:nvPr/>
        </p:nvSpPr>
        <p:spPr>
          <a:xfrm>
            <a:off x="1749307" y="519557"/>
            <a:ext cx="2165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STEP 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456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7DEF-7855-C802-E737-ACD0D1FD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Chest CT scan report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D24C4-17EC-BFAF-679F-B4D2AAEAA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3600" b="0" i="0" dirty="0">
                <a:solidFill>
                  <a:srgbClr val="091E42"/>
                </a:solidFill>
                <a:effectLst/>
                <a:latin typeface="Shabnam"/>
                <a:cs typeface="B Nazanin" panose="00000400000000000000" pitchFamily="2" charset="-78"/>
              </a:rPr>
              <a:t>سی تی اسکن اسپیرال قفسه سینه بدون تزریق:</a:t>
            </a:r>
          </a:p>
          <a:p>
            <a:pPr algn="r" rtl="1">
              <a:lnSpc>
                <a:spcPct val="100000"/>
              </a:lnSpc>
            </a:pPr>
            <a:r>
              <a:rPr lang="fa-IR" sz="900" b="1" u="sng" dirty="0">
                <a:cs typeface="B Nazanin" panose="00000400000000000000" pitchFamily="2" charset="-78"/>
              </a:rPr>
              <a:t/>
            </a:r>
            <a:br>
              <a:rPr lang="fa-IR" sz="900" b="1" u="sng" dirty="0">
                <a:cs typeface="B Nazanin" panose="00000400000000000000" pitchFamily="2" charset="-78"/>
              </a:rPr>
            </a:br>
            <a:r>
              <a:rPr lang="fa-IR" sz="3200" b="1" i="0" u="sng" dirty="0">
                <a:solidFill>
                  <a:srgbClr val="091E42"/>
                </a:solidFill>
                <a:effectLst/>
                <a:latin typeface="Shabnam"/>
                <a:cs typeface="B Nazanin" panose="00000400000000000000" pitchFamily="2" charset="-78"/>
              </a:rPr>
              <a:t>ادم نسج نرم زیر جلدی </a:t>
            </a:r>
            <a:r>
              <a:rPr lang="fa-IR" sz="3200" b="0" i="0" dirty="0">
                <a:solidFill>
                  <a:srgbClr val="091E42"/>
                </a:solidFill>
                <a:effectLst/>
                <a:latin typeface="Shabnam"/>
                <a:cs typeface="B Nazanin" panose="00000400000000000000" pitchFamily="2" charset="-78"/>
              </a:rPr>
              <a:t>رویت شد.</a:t>
            </a:r>
            <a:r>
              <a:rPr lang="fa-IR" sz="3200" dirty="0">
                <a:cs typeface="B Nazanin" panose="00000400000000000000" pitchFamily="2" charset="-78"/>
              </a:rPr>
              <a:t/>
            </a:r>
            <a:br>
              <a:rPr lang="fa-IR" sz="3200" dirty="0">
                <a:cs typeface="B Nazanin" panose="00000400000000000000" pitchFamily="2" charset="-78"/>
              </a:rPr>
            </a:br>
            <a:r>
              <a:rPr lang="fa-IR" sz="3200" b="0" i="0" dirty="0">
                <a:solidFill>
                  <a:srgbClr val="091E42"/>
                </a:solidFill>
                <a:effectLst/>
                <a:latin typeface="Shabnam"/>
                <a:cs typeface="B Nazanin" panose="00000400000000000000" pitchFamily="2" charset="-78"/>
              </a:rPr>
              <a:t>باندهای فیبرواتلکتاتیک در فیلد ریه ها رویت شد.</a:t>
            </a:r>
            <a:r>
              <a:rPr lang="fa-IR" sz="3200" dirty="0">
                <a:cs typeface="B Nazanin" panose="00000400000000000000" pitchFamily="2" charset="-78"/>
              </a:rPr>
              <a:t/>
            </a:r>
            <a:br>
              <a:rPr lang="fa-IR" sz="3200" dirty="0">
                <a:cs typeface="B Nazanin" panose="00000400000000000000" pitchFamily="2" charset="-78"/>
              </a:rPr>
            </a:br>
            <a:r>
              <a:rPr lang="fa-IR" sz="3200" b="0" i="0" dirty="0">
                <a:solidFill>
                  <a:srgbClr val="091E42"/>
                </a:solidFill>
                <a:effectLst/>
                <a:latin typeface="Shabnam"/>
                <a:cs typeface="B Nazanin" panose="00000400000000000000" pitchFamily="2" charset="-78"/>
              </a:rPr>
              <a:t>بافت ریه دانسیته و هواگیری طبیعی داشته، عروق و راه های هوایی طبیعی بوده و ندول دیده نشد. مدیاستن ،حفرات قلب و عروق اصلی مدیاستن سایز نرمال داشته و ضایعه ای در آنها دیده نشد. . مهره های توراسیک و بافت نرم طبیعی به نظر میرسد. پلور دو طرف نرمال بوده و شواهدی از افزایش ضخامت یا افیوژن دیده نشد.</a:t>
            </a:r>
            <a:endParaRPr 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910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EEE9-619C-F42A-3791-177FCD6B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STEP 3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82AE2E-F411-9570-9081-3B7BD3493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46" y="1473298"/>
            <a:ext cx="7133433" cy="4738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33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3649ED53-BAA7-24B9-9CA7-831FD8D38A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515" t="11702" r="10652" b="15320"/>
          <a:stretch/>
        </p:blipFill>
        <p:spPr>
          <a:xfrm>
            <a:off x="419877" y="1712098"/>
            <a:ext cx="5122505" cy="3746310"/>
          </a:xfr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B89784DE-516C-FA47-1B46-0ABFAEBE9E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113" t="18468" r="17938" b="7306"/>
          <a:stretch/>
        </p:blipFill>
        <p:spPr>
          <a:xfrm>
            <a:off x="6319483" y="1712099"/>
            <a:ext cx="4836197" cy="3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CE64642F-5D7A-92F8-F778-2052977168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041" t="14410" r="19295" b="9046"/>
          <a:stretch/>
        </p:blipFill>
        <p:spPr>
          <a:xfrm>
            <a:off x="709127" y="1442574"/>
            <a:ext cx="5085183" cy="4585003"/>
          </a:xfrm>
        </p:spPr>
      </p:pic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6F920194-6DA2-6B8B-472A-BDB0183018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2221" t="12064" r="15238" b="6921"/>
          <a:stretch/>
        </p:blipFill>
        <p:spPr>
          <a:xfrm>
            <a:off x="6251510" y="1451234"/>
            <a:ext cx="5085183" cy="45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A6AA34-4762-B0BD-53D6-9D0D823CE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11899" r="17675" b="13380"/>
          <a:stretch/>
        </p:blipFill>
        <p:spPr>
          <a:xfrm>
            <a:off x="662473" y="1564946"/>
            <a:ext cx="5041543" cy="4474673"/>
          </a:xfrm>
        </p:spPr>
      </p:pic>
      <p:pic>
        <p:nvPicPr>
          <p:cNvPr id="8" name="8">
            <a:hlinkClick r:id="" action="ppaction://media"/>
            <a:extLst>
              <a:ext uri="{FF2B5EF4-FFF2-40B4-BE49-F238E27FC236}">
                <a16:creationId xmlns:a16="http://schemas.microsoft.com/office/drawing/2014/main" id="{35ED6593-2163-FC98-A05E-36EC2AF4A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435" t="20864" r="18503" b="10178"/>
          <a:stretch/>
        </p:blipFill>
        <p:spPr>
          <a:xfrm>
            <a:off x="6114137" y="1564945"/>
            <a:ext cx="5441861" cy="44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9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6C0CD3-EEAC-2F5D-8695-9BD624CB1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r="26614" b="4931"/>
          <a:stretch/>
        </p:blipFill>
        <p:spPr>
          <a:xfrm>
            <a:off x="6096000" y="1447428"/>
            <a:ext cx="5206250" cy="477608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2DA231-8DE9-ECD8-3F36-E61ED7409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" r="21259" b="5714"/>
          <a:stretch/>
        </p:blipFill>
        <p:spPr>
          <a:xfrm>
            <a:off x="394996" y="1447428"/>
            <a:ext cx="5492620" cy="47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4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7F192D7-337B-80B4-2362-EC25A5833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5" y="1250302"/>
            <a:ext cx="5556947" cy="5281852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F3B4F-BF5E-7F89-430E-09DF24ED6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08" y="1250302"/>
            <a:ext cx="5495051" cy="528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26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C9BE77B-2AC3-0705-F88D-6840D0730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567"/>
            <a:ext cx="5898263" cy="4740567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59257E-F721-F9F5-3133-ABC3F0AC2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b="4469"/>
          <a:stretch/>
        </p:blipFill>
        <p:spPr>
          <a:xfrm>
            <a:off x="6003632" y="1655567"/>
            <a:ext cx="6188368" cy="47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43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175F1-0113-0DF8-67C9-76330B75E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3231"/>
          <a:stretch/>
        </p:blipFill>
        <p:spPr>
          <a:xfrm>
            <a:off x="0" y="1250302"/>
            <a:ext cx="5934269" cy="50851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5D1B7C-F87B-B704-565F-0E1F95D7C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t="6705" r="2850" b="21808"/>
          <a:stretch/>
        </p:blipFill>
        <p:spPr>
          <a:xfrm>
            <a:off x="5934269" y="1250302"/>
            <a:ext cx="6318691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90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3B649CB-56AE-71B7-3C2E-0EC2C26BE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/>
          <a:stretch/>
        </p:blipFill>
        <p:spPr>
          <a:xfrm>
            <a:off x="0" y="1614196"/>
            <a:ext cx="6204934" cy="440405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8A4D9-C594-4336-165E-4CBCF1123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" t="5617" r="816" b="4179"/>
          <a:stretch/>
        </p:blipFill>
        <p:spPr>
          <a:xfrm>
            <a:off x="6096000" y="1614195"/>
            <a:ext cx="6096000" cy="44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2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26736-59E8-CB92-D15F-CD3CCC91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F0B98-6CD0-89C0-60EE-81177F4F0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62 Y/O WOMAN </a:t>
            </a:r>
          </a:p>
          <a:p>
            <a:r>
              <a:rPr lang="en-US" sz="3600" b="1" dirty="0"/>
              <a:t>FROM TEHRAN </a:t>
            </a:r>
          </a:p>
          <a:p>
            <a:r>
              <a:rPr lang="en-US" sz="3600" b="1" dirty="0"/>
              <a:t>MARRIED 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22500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AA53-14C3-154F-2F65-071A40E7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2F5F99-58BE-9209-1B4E-320131223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0" r="29068"/>
          <a:stretch/>
        </p:blipFill>
        <p:spPr>
          <a:xfrm>
            <a:off x="251927" y="1754154"/>
            <a:ext cx="11663265" cy="4590661"/>
          </a:xfrm>
        </p:spPr>
      </p:pic>
    </p:spTree>
    <p:extLst>
      <p:ext uri="{BB962C8B-B14F-4D97-AF65-F5344CB8AC3E}">
        <p14:creationId xmlns:p14="http://schemas.microsoft.com/office/powerpoint/2010/main" val="155974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B6DF-D2FE-A30F-D1EB-38085DA6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7708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063690"/>
            <a:ext cx="9780270" cy="51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72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B6DF-D2FE-A30F-D1EB-38085DA6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7708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Echocardiography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AF1E0-2D69-D462-577D-881C57002150}"/>
              </a:ext>
            </a:extLst>
          </p:cNvPr>
          <p:cNvSpPr/>
          <p:nvPr/>
        </p:nvSpPr>
        <p:spPr>
          <a:xfrm>
            <a:off x="8500188" y="3601617"/>
            <a:ext cx="2500604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EEF638A-2D4F-370B-4818-40B5DAAD4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>
          <a:xfrm>
            <a:off x="541176" y="1278295"/>
            <a:ext cx="11038114" cy="5075852"/>
          </a:xfrm>
        </p:spPr>
      </p:pic>
    </p:spTree>
    <p:extLst>
      <p:ext uri="{BB962C8B-B14F-4D97-AF65-F5344CB8AC3E}">
        <p14:creationId xmlns:p14="http://schemas.microsoft.com/office/powerpoint/2010/main" val="2430860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D388-A7CD-C4E6-C596-2C3871CA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Additional Ph/E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121FA-C675-E31B-0829-F60BF6134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b="1" dirty="0"/>
              <a:t>Macroglossia</a:t>
            </a:r>
            <a:r>
              <a:rPr lang="en-US" sz="3600" dirty="0"/>
              <a:t> was seen in physical exam.</a:t>
            </a:r>
          </a:p>
        </p:txBody>
      </p:sp>
    </p:spTree>
    <p:extLst>
      <p:ext uri="{BB962C8B-B14F-4D97-AF65-F5344CB8AC3E}">
        <p14:creationId xmlns:p14="http://schemas.microsoft.com/office/powerpoint/2010/main" val="1877432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Additional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D2DBF-C978-AEA3-8D63-BB258FF0D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97966"/>
            <a:ext cx="10058400" cy="34711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Pro BNP : 1630 </a:t>
            </a:r>
            <a:r>
              <a:rPr lang="en-US" sz="3200" dirty="0"/>
              <a:t>ng/L</a:t>
            </a:r>
          </a:p>
          <a:p>
            <a:pPr>
              <a:lnSpc>
                <a:spcPct val="150000"/>
              </a:lnSpc>
            </a:pPr>
            <a:endParaRPr lang="en-US" sz="3200" b="1" dirty="0"/>
          </a:p>
          <a:p>
            <a:pPr>
              <a:lnSpc>
                <a:spcPct val="150000"/>
              </a:lnSpc>
            </a:pPr>
            <a:r>
              <a:rPr lang="en-US" sz="3200" b="1" dirty="0"/>
              <a:t>Urine Protein (24 hours) : 110 </a:t>
            </a:r>
            <a:r>
              <a:rPr lang="en-US" sz="3200" dirty="0"/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4107465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EEE9-619C-F42A-3791-177FCD6B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STEP 4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C88C73-10A4-2577-5D53-469148E7D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52" y="1147665"/>
            <a:ext cx="6074230" cy="504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323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433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Bone Marrow Aspiration  + Biopsy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84DCF-7D18-5CA0-2382-A758E7EFD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29951" r="25077" b="8800"/>
          <a:stretch/>
        </p:blipFill>
        <p:spPr>
          <a:xfrm>
            <a:off x="700216" y="1170856"/>
            <a:ext cx="10365890" cy="5108646"/>
          </a:xfr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0DD1F6-0B98-462B-CD40-6B058CCC660F}"/>
              </a:ext>
            </a:extLst>
          </p:cNvPr>
          <p:cNvCxnSpPr>
            <a:cxnSpLocks/>
          </p:cNvCxnSpPr>
          <p:nvPr/>
        </p:nvCxnSpPr>
        <p:spPr>
          <a:xfrm>
            <a:off x="6787978" y="5717059"/>
            <a:ext cx="2191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7974C-B549-8DD8-9A20-C869A8FA3BED}"/>
              </a:ext>
            </a:extLst>
          </p:cNvPr>
          <p:cNvCxnSpPr/>
          <p:nvPr/>
        </p:nvCxnSpPr>
        <p:spPr>
          <a:xfrm>
            <a:off x="8855676" y="6098060"/>
            <a:ext cx="5436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2E0A2E-AF17-7BBD-85F9-A577BEDAAAA7}"/>
              </a:ext>
            </a:extLst>
          </p:cNvPr>
          <p:cNvCxnSpPr>
            <a:cxnSpLocks/>
          </p:cNvCxnSpPr>
          <p:nvPr/>
        </p:nvCxnSpPr>
        <p:spPr>
          <a:xfrm>
            <a:off x="889686" y="6083643"/>
            <a:ext cx="1070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83A943-930A-845C-70FC-E08B8A4C532E}"/>
              </a:ext>
            </a:extLst>
          </p:cNvPr>
          <p:cNvCxnSpPr>
            <a:cxnSpLocks/>
          </p:cNvCxnSpPr>
          <p:nvPr/>
        </p:nvCxnSpPr>
        <p:spPr>
          <a:xfrm>
            <a:off x="825431" y="5861222"/>
            <a:ext cx="11351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F177FC-8CB5-C5F1-AEA7-31D13B9B5E80}"/>
              </a:ext>
            </a:extLst>
          </p:cNvPr>
          <p:cNvCxnSpPr>
            <a:cxnSpLocks/>
          </p:cNvCxnSpPr>
          <p:nvPr/>
        </p:nvCxnSpPr>
        <p:spPr>
          <a:xfrm>
            <a:off x="9654746" y="5717059"/>
            <a:ext cx="8320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725404-3695-93DA-6C50-37515BD2E82F}"/>
              </a:ext>
            </a:extLst>
          </p:cNvPr>
          <p:cNvCxnSpPr/>
          <p:nvPr/>
        </p:nvCxnSpPr>
        <p:spPr>
          <a:xfrm>
            <a:off x="5850294" y="3256384"/>
            <a:ext cx="1492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478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97" y="286604"/>
            <a:ext cx="10058400" cy="5158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Cytogenetic report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0B44603-F72C-C405-BF92-FE088BF7D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7" t="11309" r="27899" b="8648"/>
          <a:stretch/>
        </p:blipFill>
        <p:spPr>
          <a:xfrm>
            <a:off x="4180114" y="286604"/>
            <a:ext cx="8011886" cy="6086203"/>
          </a:xfrm>
        </p:spPr>
      </p:pic>
    </p:spTree>
    <p:extLst>
      <p:ext uri="{BB962C8B-B14F-4D97-AF65-F5344CB8AC3E}">
        <p14:creationId xmlns:p14="http://schemas.microsoft.com/office/powerpoint/2010/main" val="659495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Skull and Spine X-ray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CCC2F7-9E93-5EA7-3BD3-4FE798878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7" t="32038" r="31677" b="37112"/>
          <a:stretch/>
        </p:blipFill>
        <p:spPr>
          <a:xfrm>
            <a:off x="6126480" y="2080727"/>
            <a:ext cx="5921291" cy="424123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65B6D-E706-2C7C-130F-5700FB2C0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3" t="40952" r="34643" b="34966"/>
          <a:stretch/>
        </p:blipFill>
        <p:spPr>
          <a:xfrm>
            <a:off x="144229" y="2080728"/>
            <a:ext cx="6368537" cy="36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24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14" y="519710"/>
            <a:ext cx="10058400" cy="758426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Immunohistochemical studies report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B8FAB35-75A2-892A-ECE0-5A2C5E194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38075" r="24638" b="11078"/>
          <a:stretch/>
        </p:blipFill>
        <p:spPr>
          <a:xfrm>
            <a:off x="629968" y="1303481"/>
            <a:ext cx="10932063" cy="5034809"/>
          </a:xfrm>
        </p:spPr>
      </p:pic>
    </p:spTree>
    <p:extLst>
      <p:ext uri="{BB962C8B-B14F-4D97-AF65-F5344CB8AC3E}">
        <p14:creationId xmlns:p14="http://schemas.microsoft.com/office/powerpoint/2010/main" val="228582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CHIEF COMPLAINT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Shortness of breath</a:t>
            </a:r>
          </a:p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and</a:t>
            </a:r>
          </a:p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Weakness</a:t>
            </a:r>
          </a:p>
          <a:p>
            <a:endParaRPr lang="en-US" sz="4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4337"/>
          </a:xfrm>
        </p:spPr>
        <p:txBody>
          <a:bodyPr/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Felow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cytometry report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0DD1F6-0B98-462B-CD40-6B058CCC660F}"/>
              </a:ext>
            </a:extLst>
          </p:cNvPr>
          <p:cNvCxnSpPr>
            <a:cxnSpLocks/>
          </p:cNvCxnSpPr>
          <p:nvPr/>
        </p:nvCxnSpPr>
        <p:spPr>
          <a:xfrm>
            <a:off x="6787978" y="5717059"/>
            <a:ext cx="2191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F177FC-8CB5-C5F1-AEA7-31D13B9B5E80}"/>
              </a:ext>
            </a:extLst>
          </p:cNvPr>
          <p:cNvCxnSpPr>
            <a:cxnSpLocks/>
          </p:cNvCxnSpPr>
          <p:nvPr/>
        </p:nvCxnSpPr>
        <p:spPr>
          <a:xfrm>
            <a:off x="9654746" y="5717059"/>
            <a:ext cx="8320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725404-3695-93DA-6C50-37515BD2E82F}"/>
              </a:ext>
            </a:extLst>
          </p:cNvPr>
          <p:cNvCxnSpPr/>
          <p:nvPr/>
        </p:nvCxnSpPr>
        <p:spPr>
          <a:xfrm>
            <a:off x="5850294" y="3256384"/>
            <a:ext cx="1492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BE6C3C74-F181-6AF2-C5EA-F91CC1C1A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9" t="26576" r="22253" b="10050"/>
          <a:stretch/>
        </p:blipFill>
        <p:spPr>
          <a:xfrm>
            <a:off x="643784" y="1140940"/>
            <a:ext cx="10965391" cy="5147893"/>
          </a:xfrm>
        </p:spPr>
      </p:pic>
    </p:spTree>
    <p:extLst>
      <p:ext uri="{BB962C8B-B14F-4D97-AF65-F5344CB8AC3E}">
        <p14:creationId xmlns:p14="http://schemas.microsoft.com/office/powerpoint/2010/main" val="3965112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27" y="510538"/>
            <a:ext cx="10058400" cy="60913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Serum Electrophoresis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3704C-7869-E139-D194-4C11C7EE7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6" t="25120" r="37734" b="7347"/>
          <a:stretch/>
        </p:blipFill>
        <p:spPr>
          <a:xfrm>
            <a:off x="0" y="1204495"/>
            <a:ext cx="7277877" cy="5653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FFE57A-DB8B-220D-0865-28CC63696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1" t="13061" r="39465" b="5306"/>
          <a:stretch/>
        </p:blipFill>
        <p:spPr>
          <a:xfrm>
            <a:off x="7277877" y="16180"/>
            <a:ext cx="4914123" cy="68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21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31" y="167951"/>
            <a:ext cx="10841549" cy="94239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Urine Electrophoresis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192AD6-07B3-5639-04E6-56733AAB5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4" t="35982" r="29720" b="8119"/>
          <a:stretch/>
        </p:blipFill>
        <p:spPr>
          <a:xfrm>
            <a:off x="-74645" y="1278294"/>
            <a:ext cx="5682344" cy="499187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8F637-282C-1937-B66C-67802F1E5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4422" r="28062" b="9593"/>
          <a:stretch/>
        </p:blipFill>
        <p:spPr>
          <a:xfrm>
            <a:off x="5483080" y="1"/>
            <a:ext cx="67089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40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5" y="181946"/>
            <a:ext cx="10841549" cy="94239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Urine Electrophoresis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04A25C-7C4E-332F-5FF2-44B87E988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t="33198" r="35983" b="18788"/>
          <a:stretch/>
        </p:blipFill>
        <p:spPr>
          <a:xfrm>
            <a:off x="961054" y="1124339"/>
            <a:ext cx="10032300" cy="5244156"/>
          </a:xfrm>
        </p:spPr>
      </p:pic>
    </p:spTree>
    <p:extLst>
      <p:ext uri="{BB962C8B-B14F-4D97-AF65-F5344CB8AC3E}">
        <p14:creationId xmlns:p14="http://schemas.microsoft.com/office/powerpoint/2010/main" val="4080188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180-65DA-233E-D593-B302FAD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81946"/>
            <a:ext cx="10058400" cy="128296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R/O AA Amyloidosis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ABBA8-F200-CA49-3DF4-22DB11F0C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No history of Rheumatologic disease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No lymphadenopathy in physical exam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Normal abdominopelvic sonography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No lymphadenopathy in physical exam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Normal Endoscopy and Colonoscopy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81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6F082-00FD-27F1-E7C2-12DC2B7DA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758584-B80B-0A64-EFDE-1FEFC5F5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STEP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36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E5960-3A2D-DEB3-61D6-4FDACBB1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50311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81878-B6EF-6ADF-473E-02A009362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558211"/>
            <a:ext cx="10058400" cy="473995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The patient </a:t>
            </a:r>
            <a:r>
              <a:rPr lang="en-US" sz="3600" dirty="0" err="1"/>
              <a:t>recieved</a:t>
            </a:r>
            <a:r>
              <a:rPr lang="en-US" sz="3600" dirty="0"/>
              <a:t> four cycles of chemotherapy with (bortezomib(</a:t>
            </a:r>
            <a:r>
              <a:rPr lang="en-US" sz="3600" dirty="0" err="1"/>
              <a:t>Velcade</a:t>
            </a:r>
            <a:r>
              <a:rPr lang="en-US" sz="3600" dirty="0"/>
              <a:t>), cyclophosphamide, and dexamethasone). Then, bone marrow biopsy and flowcytometry were performed again, which showed evidence of disease improvement and a reduction in the percentage of plasma cells to 3% in bone marrow aspiration and 10% in flow cytometry.</a:t>
            </a:r>
          </a:p>
        </p:txBody>
      </p:sp>
    </p:spTree>
    <p:extLst>
      <p:ext uri="{BB962C8B-B14F-4D97-AF65-F5344CB8AC3E}">
        <p14:creationId xmlns:p14="http://schemas.microsoft.com/office/powerpoint/2010/main" val="1295262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E5960-3A2D-DEB3-61D6-4FDACBB1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BMB &amp;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44347-DDE3-9E14-3292-6EDD4792B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13605" r="19184" b="9115"/>
          <a:stretch/>
        </p:blipFill>
        <p:spPr>
          <a:xfrm>
            <a:off x="3201889" y="123943"/>
            <a:ext cx="8990111" cy="64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0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E5960-3A2D-DEB3-61D6-4FDACBB1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" y="27568"/>
            <a:ext cx="10058400" cy="72537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Flow cytometry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DFA189-8A0D-FC74-FD32-437EC45C82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t="17064" r="14325" b="6471"/>
          <a:stretch/>
        </p:blipFill>
        <p:spPr>
          <a:xfrm>
            <a:off x="1001485" y="752946"/>
            <a:ext cx="10058400" cy="5563877"/>
          </a:xfrm>
        </p:spPr>
      </p:pic>
    </p:spTree>
    <p:extLst>
      <p:ext uri="{BB962C8B-B14F-4D97-AF65-F5344CB8AC3E}">
        <p14:creationId xmlns:p14="http://schemas.microsoft.com/office/powerpoint/2010/main" val="3562332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E5960-3A2D-DEB3-61D6-4FDACBB1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50311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81878-B6EF-6ADF-473E-02A009362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735494"/>
            <a:ext cx="10058400" cy="446936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One month after starting chemotherapy, the patient visited a cardiologist with worsening shortness of breath and palpitations, who diagnosed her with flutter, and she was admitted to this center. A TEE was performed and found no clots, and the patient underwent cardioversion and was discharged with the recommendation to refer to another hospital for ablation.</a:t>
            </a:r>
          </a:p>
        </p:txBody>
      </p:sp>
    </p:spTree>
    <p:extLst>
      <p:ext uri="{BB962C8B-B14F-4D97-AF65-F5344CB8AC3E}">
        <p14:creationId xmlns:p14="http://schemas.microsoft.com/office/powerpoint/2010/main" val="3067782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9A82F-F515-B28A-3DE7-F82257EB9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" y="758730"/>
            <a:ext cx="10058400" cy="991691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Present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E34E5-148A-D86D-5437-F10C52A7D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1750421"/>
            <a:ext cx="11495315" cy="416238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 62-year-old woman with past medical history of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hypertension, hypothyroidism, minor thalassemia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presented with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progressive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shortness of breath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weakness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from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three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months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ago.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The dyspnea occurs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with mild exertion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and is consistent with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NYHA functional class III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The dyspnea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does not vary at different times of the day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She also complains of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hoarseness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Cough                wheezing 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               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hemoptysis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       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orthopnea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                    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paroxysmal nocturnal dyspnea (PND)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sz="2400" b="1" dirty="0"/>
              <a:t>fever</a:t>
            </a:r>
            <a:r>
              <a:rPr lang="en-US" sz="2400" dirty="0"/>
              <a:t>                       </a:t>
            </a:r>
            <a:r>
              <a:rPr lang="en-US" sz="2400" b="1" dirty="0"/>
              <a:t>flu-like symptoms 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Flowchart: Summing Junction 4">
            <a:extLst>
              <a:ext uri="{FF2B5EF4-FFF2-40B4-BE49-F238E27FC236}">
                <a16:creationId xmlns:a16="http://schemas.microsoft.com/office/drawing/2014/main" id="{8A68CBBD-EE15-90C1-4788-98ED84252C44}"/>
              </a:ext>
            </a:extLst>
          </p:cNvPr>
          <p:cNvSpPr/>
          <p:nvPr/>
        </p:nvSpPr>
        <p:spPr>
          <a:xfrm>
            <a:off x="2006081" y="5024534"/>
            <a:ext cx="317241" cy="28924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Summing Junction 5">
            <a:extLst>
              <a:ext uri="{FF2B5EF4-FFF2-40B4-BE49-F238E27FC236}">
                <a16:creationId xmlns:a16="http://schemas.microsoft.com/office/drawing/2014/main" id="{CEB8326C-763A-8F6D-1685-0A53A432546A}"/>
              </a:ext>
            </a:extLst>
          </p:cNvPr>
          <p:cNvSpPr/>
          <p:nvPr/>
        </p:nvSpPr>
        <p:spPr>
          <a:xfrm>
            <a:off x="5147387" y="5481734"/>
            <a:ext cx="317241" cy="28924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8DC1FCAE-F1E7-A9DF-1E5B-C713EF6AE4F2}"/>
              </a:ext>
            </a:extLst>
          </p:cNvPr>
          <p:cNvSpPr/>
          <p:nvPr/>
        </p:nvSpPr>
        <p:spPr>
          <a:xfrm>
            <a:off x="8248261" y="4973215"/>
            <a:ext cx="317241" cy="28924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Summing Junction 7">
            <a:extLst>
              <a:ext uri="{FF2B5EF4-FFF2-40B4-BE49-F238E27FC236}">
                <a16:creationId xmlns:a16="http://schemas.microsoft.com/office/drawing/2014/main" id="{E578B6AF-5E0C-F557-1453-EF7F4FAD06F6}"/>
              </a:ext>
            </a:extLst>
          </p:cNvPr>
          <p:cNvSpPr/>
          <p:nvPr/>
        </p:nvSpPr>
        <p:spPr>
          <a:xfrm>
            <a:off x="1237861" y="5481734"/>
            <a:ext cx="317241" cy="28924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Summing Junction 8">
            <a:extLst>
              <a:ext uri="{FF2B5EF4-FFF2-40B4-BE49-F238E27FC236}">
                <a16:creationId xmlns:a16="http://schemas.microsoft.com/office/drawing/2014/main" id="{AEEA5186-A976-EE42-C357-9C4AC48F548C}"/>
              </a:ext>
            </a:extLst>
          </p:cNvPr>
          <p:cNvSpPr/>
          <p:nvPr/>
        </p:nvSpPr>
        <p:spPr>
          <a:xfrm>
            <a:off x="6387737" y="4497355"/>
            <a:ext cx="317241" cy="28924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FDAF4411-AC24-AA8D-54D6-D9348824220F}"/>
              </a:ext>
            </a:extLst>
          </p:cNvPr>
          <p:cNvSpPr/>
          <p:nvPr/>
        </p:nvSpPr>
        <p:spPr>
          <a:xfrm>
            <a:off x="3719803" y="4497355"/>
            <a:ext cx="317241" cy="28924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Summing Junction 10">
            <a:extLst>
              <a:ext uri="{FF2B5EF4-FFF2-40B4-BE49-F238E27FC236}">
                <a16:creationId xmlns:a16="http://schemas.microsoft.com/office/drawing/2014/main" id="{C6D170A2-AB0C-E955-621E-5FD1D2CF6492}"/>
              </a:ext>
            </a:extLst>
          </p:cNvPr>
          <p:cNvSpPr/>
          <p:nvPr/>
        </p:nvSpPr>
        <p:spPr>
          <a:xfrm>
            <a:off x="1330545" y="4497355"/>
            <a:ext cx="317241" cy="28924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908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E5960-3A2D-DEB3-61D6-4FDACBB1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50311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Primary ECG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A90239-8CD4-46E3-4217-F7AA4E7A9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8" y="1764903"/>
            <a:ext cx="11191887" cy="4039122"/>
          </a:xfrm>
        </p:spPr>
      </p:pic>
    </p:spTree>
    <p:extLst>
      <p:ext uri="{BB962C8B-B14F-4D97-AF65-F5344CB8AC3E}">
        <p14:creationId xmlns:p14="http://schemas.microsoft.com/office/powerpoint/2010/main" val="2228128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E5960-3A2D-DEB3-61D6-4FDACBB1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50311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ECG after cardioversion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47DA78-ED7F-9BF3-2505-4666456DFA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2" y="1968761"/>
            <a:ext cx="11598796" cy="3590958"/>
          </a:xfrm>
        </p:spPr>
      </p:pic>
    </p:spTree>
    <p:extLst>
      <p:ext uri="{BB962C8B-B14F-4D97-AF65-F5344CB8AC3E}">
        <p14:creationId xmlns:p14="http://schemas.microsoft.com/office/powerpoint/2010/main" val="3943176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E5960-3A2D-DEB3-61D6-4FDACBB1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838198" cy="124361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RECOMMENDATIONS</a:t>
            </a:r>
            <a:r>
              <a:rPr lang="en-US" dirty="0"/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AFTER DISCHARGE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CB2F9-D6FA-592A-7126-BD39B6B47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3649" y="1737361"/>
            <a:ext cx="9952031" cy="41317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b="1" dirty="0"/>
              <a:t>Catheter ablation </a:t>
            </a:r>
            <a:r>
              <a:rPr lang="en-US" sz="2800" dirty="0"/>
              <a:t>for atrial flutter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TAB  </a:t>
            </a:r>
            <a:r>
              <a:rPr lang="en-US" sz="2800" b="1" dirty="0"/>
              <a:t>Apixaban </a:t>
            </a:r>
            <a:r>
              <a:rPr lang="en-US" sz="2800" dirty="0"/>
              <a:t> 5mg   BD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TAB </a:t>
            </a:r>
            <a:r>
              <a:rPr lang="fa-IR" sz="2800" dirty="0"/>
              <a:t> </a:t>
            </a:r>
            <a:r>
              <a:rPr lang="en-US" sz="2800" b="1" dirty="0"/>
              <a:t>Furosemide</a:t>
            </a:r>
            <a:r>
              <a:rPr lang="en-US" sz="2800" dirty="0"/>
              <a:t> </a:t>
            </a:r>
            <a:r>
              <a:rPr lang="fa-IR" sz="2800" dirty="0"/>
              <a:t> </a:t>
            </a:r>
            <a:r>
              <a:rPr lang="en-US" sz="2800" dirty="0"/>
              <a:t>40mg  </a:t>
            </a:r>
            <a:r>
              <a:rPr lang="fa-IR" sz="2800" dirty="0"/>
              <a:t> </a:t>
            </a:r>
            <a:r>
              <a:rPr lang="en-US" sz="2800" dirty="0"/>
              <a:t>BD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TAB  </a:t>
            </a:r>
            <a:r>
              <a:rPr lang="en-US" sz="2800" b="1" dirty="0" err="1"/>
              <a:t>Gloripa</a:t>
            </a:r>
            <a:r>
              <a:rPr lang="en-US" sz="2800" b="1" dirty="0"/>
              <a:t> </a:t>
            </a:r>
            <a:r>
              <a:rPr lang="en-US" sz="2800" dirty="0"/>
              <a:t> 10mg   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TAB  </a:t>
            </a:r>
            <a:r>
              <a:rPr lang="en-US" sz="2800" b="1" dirty="0"/>
              <a:t>Eplerenone</a:t>
            </a:r>
            <a:r>
              <a:rPr lang="en-US" sz="2800" dirty="0"/>
              <a:t>  25mg    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TAB  </a:t>
            </a:r>
            <a:r>
              <a:rPr lang="en-US" sz="2800" b="1" dirty="0" err="1"/>
              <a:t>Concor</a:t>
            </a:r>
            <a:r>
              <a:rPr lang="en-US" sz="2800" dirty="0"/>
              <a:t>   1.25   D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94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14BE9E-DBF9-CBF6-E71E-BD5CC02E9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56" y="676992"/>
            <a:ext cx="7338688" cy="550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877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DE24-5BC3-054B-1215-D0CB1CB7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Past Medical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53A6A-6D86-AD72-96E9-857ED1522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19264"/>
            <a:ext cx="10058400" cy="334982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hypertension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hypothyroidism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minor thalassemia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5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DE24-5BC3-054B-1215-D0CB1CB7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Drug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53A6A-6D86-AD72-96E9-857ED1522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19264"/>
            <a:ext cx="10058400" cy="3349829"/>
          </a:xfrm>
        </p:spPr>
        <p:txBody>
          <a:bodyPr/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Losartan    25 mg   Daily 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Levothyroxine   100 mcg   Daily 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0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E19ED-0428-07C8-D7FF-AEC9B2E26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Past Surgical History :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 Unremarkable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Social History :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Unremarkable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Allergy History :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No known drug allergies.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Family History :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Unremarkable</a:t>
            </a: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08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E4D54-49CD-90D4-FC4F-4D9D120E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Physical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5C8CC-E8DE-D30F-B3F8-86861F643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The patient appears </a:t>
            </a:r>
            <a:r>
              <a:rPr lang="en-US" sz="2800" b="1" dirty="0"/>
              <a:t>alert  </a:t>
            </a:r>
            <a:r>
              <a:rPr lang="en-US" sz="2800" dirty="0"/>
              <a:t>and</a:t>
            </a:r>
            <a:r>
              <a:rPr lang="en-US" sz="2800" b="1" dirty="0"/>
              <a:t> oriented </a:t>
            </a:r>
            <a:r>
              <a:rPr lang="en-US" sz="2800" dirty="0"/>
              <a:t>with</a:t>
            </a:r>
            <a:r>
              <a:rPr lang="en-US" sz="2800" b="1" dirty="0"/>
              <a:t> dyspnea (FC III)</a:t>
            </a:r>
            <a:endParaRPr lang="en-US" sz="2800" dirty="0"/>
          </a:p>
          <a:p>
            <a:r>
              <a:rPr lang="en-US" sz="2800" b="1" dirty="0"/>
              <a:t>            ill                                toxic</a:t>
            </a:r>
          </a:p>
          <a:p>
            <a:r>
              <a:rPr lang="en-US" sz="2800" b="1" dirty="0"/>
              <a:t>Vital Signs:</a:t>
            </a:r>
          </a:p>
          <a:p>
            <a:pPr marL="914400"/>
            <a:r>
              <a:rPr lang="en-US" sz="2800" dirty="0"/>
              <a:t>Blood pressure:  </a:t>
            </a:r>
            <a:r>
              <a:rPr lang="en-US" sz="2800" b="1" dirty="0"/>
              <a:t>115/82</a:t>
            </a:r>
            <a:r>
              <a:rPr lang="en-US" sz="2800" dirty="0"/>
              <a:t> mmHg</a:t>
            </a:r>
          </a:p>
          <a:p>
            <a:pPr marL="914400"/>
            <a:r>
              <a:rPr lang="en-US" sz="2800" dirty="0"/>
              <a:t>Heart rate: </a:t>
            </a:r>
            <a:r>
              <a:rPr lang="en-US" sz="2800" b="1" dirty="0"/>
              <a:t>90</a:t>
            </a:r>
            <a:r>
              <a:rPr lang="en-US" sz="2800" dirty="0"/>
              <a:t> beats per minute</a:t>
            </a:r>
          </a:p>
          <a:p>
            <a:pPr marL="914400"/>
            <a:r>
              <a:rPr lang="en-US" sz="2800" dirty="0"/>
              <a:t>Respiratory rate: </a:t>
            </a:r>
            <a:r>
              <a:rPr lang="en-US" sz="2800" b="1" dirty="0"/>
              <a:t>20</a:t>
            </a:r>
            <a:r>
              <a:rPr lang="en-US" sz="2800" dirty="0"/>
              <a:t> breaths per minute</a:t>
            </a:r>
          </a:p>
          <a:p>
            <a:pPr marL="914400"/>
            <a:r>
              <a:rPr lang="en-US" sz="2800" dirty="0"/>
              <a:t>Temperature: </a:t>
            </a:r>
            <a:r>
              <a:rPr lang="en-US" sz="2800" b="1" dirty="0"/>
              <a:t>36.8</a:t>
            </a:r>
            <a:r>
              <a:rPr lang="en-US" sz="2800" dirty="0"/>
              <a:t> °C</a:t>
            </a:r>
          </a:p>
          <a:p>
            <a:pPr marL="914400"/>
            <a:r>
              <a:rPr lang="en-US" sz="2800" dirty="0"/>
              <a:t>Oxygen saturation: </a:t>
            </a:r>
            <a:r>
              <a:rPr lang="en-US" sz="2800" b="1" dirty="0"/>
              <a:t>93</a:t>
            </a:r>
            <a:r>
              <a:rPr lang="en-US" sz="2800" dirty="0"/>
              <a:t>% on room air</a:t>
            </a:r>
          </a:p>
          <a:p>
            <a:pPr marL="914400"/>
            <a:endParaRPr lang="en-US" sz="2800" dirty="0"/>
          </a:p>
        </p:txBody>
      </p:sp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id="{BCCAE685-46C8-29ED-DD15-06BEB2739135}"/>
              </a:ext>
            </a:extLst>
          </p:cNvPr>
          <p:cNvSpPr/>
          <p:nvPr/>
        </p:nvSpPr>
        <p:spPr>
          <a:xfrm>
            <a:off x="5617030" y="2407297"/>
            <a:ext cx="326570" cy="26125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owchart: Or 4">
            <a:extLst>
              <a:ext uri="{FF2B5EF4-FFF2-40B4-BE49-F238E27FC236}">
                <a16:creationId xmlns:a16="http://schemas.microsoft.com/office/drawing/2014/main" id="{CD50D40B-B3BC-4D96-CA44-81798AD6265C}"/>
              </a:ext>
            </a:extLst>
          </p:cNvPr>
          <p:cNvSpPr/>
          <p:nvPr/>
        </p:nvSpPr>
        <p:spPr>
          <a:xfrm>
            <a:off x="2603241" y="2416629"/>
            <a:ext cx="326571" cy="289249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75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1260</TotalTime>
  <Words>660</Words>
  <Application>Microsoft Office PowerPoint</Application>
  <PresentationFormat>Widescreen</PresentationFormat>
  <Paragraphs>226</Paragraphs>
  <Slides>53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Aptos</vt:lpstr>
      <vt:lpstr>Arial</vt:lpstr>
      <vt:lpstr>B Nazanin</vt:lpstr>
      <vt:lpstr>Calibri</vt:lpstr>
      <vt:lpstr>Calibri Light</vt:lpstr>
      <vt:lpstr>Shabnam</vt:lpstr>
      <vt:lpstr>Wingdings</vt:lpstr>
      <vt:lpstr>Retrospect</vt:lpstr>
      <vt:lpstr>Clinical Problem Solving CARDIOLOGY + INTERNAL MEDICINE</vt:lpstr>
      <vt:lpstr>PowerPoint Presentation</vt:lpstr>
      <vt:lpstr>ID</vt:lpstr>
      <vt:lpstr>CHIEF COMPLAINT</vt:lpstr>
      <vt:lpstr>Present Illness</vt:lpstr>
      <vt:lpstr>Past Medical History</vt:lpstr>
      <vt:lpstr>Drug History</vt:lpstr>
      <vt:lpstr>PowerPoint Presentation</vt:lpstr>
      <vt:lpstr>Physical exam</vt:lpstr>
      <vt:lpstr>Physical exam</vt:lpstr>
      <vt:lpstr>Physical exam</vt:lpstr>
      <vt:lpstr>Summary</vt:lpstr>
      <vt:lpstr>Differential Diagnosis ???</vt:lpstr>
      <vt:lpstr>STEP 2</vt:lpstr>
      <vt:lpstr>Laboratory Results</vt:lpstr>
      <vt:lpstr>ECG</vt:lpstr>
      <vt:lpstr>Sonography</vt:lpstr>
      <vt:lpstr>Chest CT scan</vt:lpstr>
      <vt:lpstr>Chest CT scan</vt:lpstr>
      <vt:lpstr>Chest CT scan report</vt:lpstr>
      <vt:lpstr>STEP 3</vt:lpstr>
      <vt:lpstr>Echocardiography</vt:lpstr>
      <vt:lpstr>Echocardiography</vt:lpstr>
      <vt:lpstr>Echocardiography</vt:lpstr>
      <vt:lpstr>Echocardiography</vt:lpstr>
      <vt:lpstr>Echocardiography</vt:lpstr>
      <vt:lpstr>Echocardiography</vt:lpstr>
      <vt:lpstr>Echocardiography</vt:lpstr>
      <vt:lpstr>Echocardiography</vt:lpstr>
      <vt:lpstr>Echocardiography</vt:lpstr>
      <vt:lpstr>Echocardiography</vt:lpstr>
      <vt:lpstr>Echocardiography</vt:lpstr>
      <vt:lpstr>Additional Ph/E</vt:lpstr>
      <vt:lpstr>Additional lab</vt:lpstr>
      <vt:lpstr>STEP 4</vt:lpstr>
      <vt:lpstr>Bone Marrow Aspiration  + Biopsy</vt:lpstr>
      <vt:lpstr>Cytogenetic report</vt:lpstr>
      <vt:lpstr>Skull and Spine X-ray</vt:lpstr>
      <vt:lpstr>Immunohistochemical studies report</vt:lpstr>
      <vt:lpstr>Felow cytometry report</vt:lpstr>
      <vt:lpstr>Serum Electrophoresis</vt:lpstr>
      <vt:lpstr>Urine Electrophoresis</vt:lpstr>
      <vt:lpstr>Urine Electrophoresis</vt:lpstr>
      <vt:lpstr>R/O AA Amyloidosis</vt:lpstr>
      <vt:lpstr>STEP 5</vt:lpstr>
      <vt:lpstr>TREATMENT</vt:lpstr>
      <vt:lpstr>BMB &amp; BMA</vt:lpstr>
      <vt:lpstr>Flow cytometry</vt:lpstr>
      <vt:lpstr>Progress</vt:lpstr>
      <vt:lpstr>Primary ECG</vt:lpstr>
      <vt:lpstr>ECG after cardioversion</vt:lpstr>
      <vt:lpstr>RECOMMENDATIONS AFTER DISCHARGE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Problem Solving CARDIOLOGY + INTERNAL MEDICINE</dc:title>
  <dc:creator>bime</dc:creator>
  <cp:lastModifiedBy>Masoud</cp:lastModifiedBy>
  <cp:revision>171</cp:revision>
  <dcterms:created xsi:type="dcterms:W3CDTF">2025-12-20T19:57:12Z</dcterms:created>
  <dcterms:modified xsi:type="dcterms:W3CDTF">2026-05-01T15:32:06Z</dcterms:modified>
</cp:coreProperties>
</file>